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0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blcsoK" TargetMode="External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book/10.1007%2F978-3-030-16877-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63154"/>
          </a:xfrm>
        </p:spPr>
        <p:txBody>
          <a:bodyPr/>
          <a:lstStyle/>
          <a:p>
            <a:pPr marL="305435" indent="-305435"/>
            <a:r>
              <a:rPr lang="en-US" dirty="0"/>
              <a:t>An overall attendance of </a:t>
            </a:r>
            <a:r>
              <a:rPr lang="en-US" dirty="0" smtClean="0"/>
              <a:t>at least 80</a:t>
            </a:r>
            <a:r>
              <a:rPr lang="en-US" dirty="0"/>
              <a:t>% is required </a:t>
            </a:r>
            <a:r>
              <a:rPr lang="en-US" dirty="0" smtClean="0"/>
              <a:t>for </a:t>
            </a:r>
            <a:r>
              <a:rPr lang="en-US" b="1" dirty="0" smtClean="0"/>
              <a:t>on-campus labs</a:t>
            </a:r>
          </a:p>
          <a:p>
            <a:pPr marL="629435" lvl="1" indent="-305435"/>
            <a:r>
              <a:rPr lang="en-US" dirty="0" err="1" smtClean="0"/>
              <a:t>ie</a:t>
            </a:r>
            <a:r>
              <a:rPr lang="en-US" dirty="0" smtClean="0"/>
              <a:t>: </a:t>
            </a:r>
            <a:r>
              <a:rPr lang="en-US" dirty="0" smtClean="0"/>
              <a:t>mandatory </a:t>
            </a:r>
            <a:r>
              <a:rPr lang="en-US" dirty="0" smtClean="0"/>
              <a:t>attendance applies to weekly 2-hour computer lab in ENGG1003</a:t>
            </a:r>
            <a:endParaRPr lang="en-US" dirty="0"/>
          </a:p>
          <a:p>
            <a:pPr marL="629920" lvl="1" indent="-305435"/>
            <a:r>
              <a:rPr lang="en-AU" dirty="0" err="1" smtClean="0"/>
              <a:t>Uni</a:t>
            </a:r>
            <a:r>
              <a:rPr lang="en-AU" dirty="0" smtClean="0"/>
              <a:t>-wide policy applies to all </a:t>
            </a:r>
            <a:r>
              <a:rPr lang="en-AU" dirty="0"/>
              <a:t>students in </a:t>
            </a:r>
            <a:r>
              <a:rPr lang="en-AU" dirty="0" smtClean="0"/>
              <a:t>1000-level </a:t>
            </a:r>
            <a:r>
              <a:rPr lang="en-AU" dirty="0"/>
              <a:t>courses </a:t>
            </a:r>
            <a:r>
              <a:rPr lang="en-AU" dirty="0" smtClean="0"/>
              <a:t>e.g. ENGG1003</a:t>
            </a:r>
            <a:endParaRPr lang="en-AU" dirty="0"/>
          </a:p>
          <a:p>
            <a:pPr marL="305920" indent="-305435"/>
            <a:r>
              <a:rPr lang="en-AU" dirty="0" smtClean="0"/>
              <a:t>Mandatory attendance does NOT apply to the weekly 1-hour Zoom lab</a:t>
            </a:r>
          </a:p>
          <a:p>
            <a:pPr marL="305920" indent="-305435"/>
            <a:r>
              <a:rPr lang="en-AU" dirty="0" smtClean="0"/>
              <a:t>Do NOT attend a lab if you are unwell!</a:t>
            </a:r>
          </a:p>
          <a:p>
            <a:pPr marL="629920" lvl="1" indent="-305435"/>
            <a:r>
              <a:rPr lang="en-AU" dirty="0" smtClean="0"/>
              <a:t>Attending a later lab session does not require a medical certificate</a:t>
            </a:r>
          </a:p>
          <a:p>
            <a:pPr marL="629920" lvl="1" indent="-305435"/>
            <a:r>
              <a:rPr lang="en-AU" dirty="0" smtClean="0"/>
              <a:t>If attending a later lab session, advise the demonstrator in that session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</a:t>
            </a:r>
            <a:r>
              <a:rPr lang="en-US" sz="3300" dirty="0" smtClean="0"/>
              <a:t>steps</a:t>
            </a:r>
          </a:p>
          <a:p>
            <a:r>
              <a:rPr lang="en-US" sz="3300" dirty="0" smtClean="0"/>
              <a:t>Written in a language the computer can understand</a:t>
            </a:r>
          </a:p>
          <a:p>
            <a:pPr lvl="1"/>
            <a:r>
              <a:rPr lang="en-US" sz="2600" dirty="0" smtClean="0"/>
              <a:t>Ideally</a:t>
            </a:r>
            <a:r>
              <a:rPr lang="en-US" sz="2600" dirty="0"/>
              <a:t>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systems, programming small computers in home appliances, UAVs, wireless sensors, internet of things (IoT) devices,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“STM32" microcontroller platform using </a:t>
            </a:r>
            <a:r>
              <a:rPr lang="en-US" sz="2800" dirty="0" err="1"/>
              <a:t>microPython</a:t>
            </a:r>
            <a:endParaRPr lang="en-US" sz="2800" dirty="0"/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920" lvl="1" indent="-305435"/>
            <a:r>
              <a:rPr lang="en-US" dirty="0" smtClean="0"/>
              <a:t>Many </a:t>
            </a:r>
            <a:r>
              <a:rPr lang="en-US" dirty="0"/>
              <a:t>of you will program embedded systems in C later on</a:t>
            </a:r>
          </a:p>
          <a:p>
            <a:pPr marL="899795" lvl="2" indent="-269875"/>
            <a:r>
              <a:rPr lang="en-US" dirty="0" err="1" smtClean="0"/>
              <a:t>Eg</a:t>
            </a:r>
            <a:r>
              <a:rPr lang="en-US" dirty="0" smtClean="0"/>
              <a:t>: MECH </a:t>
            </a:r>
            <a:r>
              <a:rPr lang="en-US" dirty="0"/>
              <a:t>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extensively for various applications, Python slowly taking over</a:t>
            </a:r>
          </a:p>
          <a:p>
            <a:pPr marL="899795" lvl="2" indent="-269875"/>
            <a:r>
              <a:rPr lang="en-US" dirty="0"/>
              <a:t>Ask your demonstrators in other courses?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 dirty="0"/>
              <a:t>How is this relevant to this course?</a:t>
            </a:r>
            <a:endParaRPr lang="en-US" dirty="0"/>
          </a:p>
          <a:p>
            <a:pPr marL="629920" lvl="1" indent="-305435"/>
            <a:r>
              <a:rPr lang="en-AU" sz="2900" dirty="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 dirty="0"/>
              <a:t>A </a:t>
            </a:r>
            <a:r>
              <a:rPr lang="en-AU" sz="4000" dirty="0" smtClean="0"/>
              <a:t>computer </a:t>
            </a:r>
            <a:r>
              <a:rPr lang="en-AU" sz="4000" dirty="0"/>
              <a:t>is an electronic device designed to perform calculations very quickly</a:t>
            </a:r>
          </a:p>
          <a:p>
            <a:pPr marL="305435" indent="-305435"/>
            <a:r>
              <a:rPr lang="en-AU" sz="4000" dirty="0"/>
              <a:t>This seems rather restrictive, just performing mathematics</a:t>
            </a:r>
          </a:p>
          <a:p>
            <a:pPr marL="305435" indent="-305435"/>
            <a:r>
              <a:rPr lang="en-AU" sz="4000" dirty="0"/>
              <a:t>But when you consider its other capabilities</a:t>
            </a:r>
          </a:p>
          <a:p>
            <a:pPr marL="629920" lvl="1" indent="-305435"/>
            <a:r>
              <a:rPr lang="en-AU" sz="3200" dirty="0"/>
              <a:t>Speed</a:t>
            </a:r>
          </a:p>
          <a:p>
            <a:pPr marL="629920" lvl="1" indent="-305435"/>
            <a:r>
              <a:rPr lang="en-AU" sz="3200" dirty="0"/>
              <a:t>Communication with other electronic devices (peripherals)</a:t>
            </a:r>
          </a:p>
          <a:p>
            <a:pPr marL="305435" indent="-305435"/>
            <a:r>
              <a:rPr lang="en-AU" sz="4000" dirty="0"/>
              <a:t>Then mathematics gives you </a:t>
            </a:r>
          </a:p>
          <a:p>
            <a:pPr marL="629920" lvl="1" indent="-305435"/>
            <a:r>
              <a:rPr lang="en-AU" sz="3200" dirty="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</a:t>
            </a:r>
            <a:r>
              <a:rPr lang="en-AU" i="1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</a:t>
            </a:r>
            <a:r>
              <a:rPr lang="en-US" dirty="0" smtClean="0"/>
              <a:t>Coordinator</a:t>
            </a:r>
            <a:r>
              <a:rPr lang="en-US" dirty="0"/>
              <a:t>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019299"/>
            <a:ext cx="2557463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00" y="2019299"/>
            <a:ext cx="1955600" cy="2204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4464" y="3724274"/>
            <a:ext cx="68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Steve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9706621" y="417039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Sarah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</a:t>
            </a:r>
            <a:r>
              <a:rPr lang="en-AU" sz="4400" dirty="0" smtClean="0"/>
              <a:t>fly-by-wire </a:t>
            </a:r>
            <a:r>
              <a:rPr lang="en-AU" sz="4400" dirty="0"/>
              <a:t>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</a:t>
            </a:r>
            <a:r>
              <a:rPr lang="en-AU" dirty="0" smtClean="0"/>
              <a:t>in </a:t>
            </a:r>
            <a:r>
              <a:rPr lang="en-AU" dirty="0"/>
              <a:t>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</a:t>
            </a:r>
            <a:r>
              <a:rPr lang="en-AU" dirty="0" smtClean="0"/>
              <a:t>i</a:t>
            </a:r>
            <a:r>
              <a:rPr lang="en-AU" i="1" dirty="0" smtClean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</a:t>
            </a:r>
            <a:r>
              <a:rPr lang="en-AU" dirty="0" err="1" smtClean="0"/>
              <a:t>eg</a:t>
            </a:r>
            <a:r>
              <a:rPr lang="en-AU" dirty="0" smtClean="0"/>
              <a:t>: add </a:t>
            </a:r>
            <a:r>
              <a:rPr lang="en-AU" dirty="0"/>
              <a:t>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</a:t>
            </a:r>
            <a:r>
              <a:rPr lang="en-AU" dirty="0" smtClean="0"/>
              <a:t>processor-specific</a:t>
            </a:r>
            <a:endParaRPr lang="en-AU" dirty="0"/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dirty="0"/>
              <a:t>Assembly Language</a:t>
            </a:r>
            <a:endParaRPr lang="en-US" dirty="0"/>
          </a:p>
          <a:p>
            <a:pPr marL="629920" lvl="1" indent="-305435"/>
            <a:r>
              <a:rPr lang="en-AU" dirty="0"/>
              <a:t>Uses simple mnemonics to describe the purpose of the instruction</a:t>
            </a:r>
          </a:p>
          <a:p>
            <a:pPr marL="629920" lvl="1" indent="-305435"/>
            <a:r>
              <a:rPr lang="en-AU" dirty="0"/>
              <a:t>Example, one instruction for a x86 based CPU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 dirty="0"/>
              <a:t>A bit easier for humans to understand</a:t>
            </a:r>
          </a:p>
          <a:p>
            <a:pPr marL="629920" lvl="1" indent="-305435"/>
            <a:r>
              <a:rPr lang="en-AU" dirty="0"/>
              <a:t>Still </a:t>
            </a:r>
            <a:r>
              <a:rPr lang="en-AU" dirty="0" smtClean="0"/>
              <a:t>processor-specific</a:t>
            </a:r>
            <a:endParaRPr lang="en-AU" dirty="0"/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</a:t>
            </a:r>
            <a:r>
              <a:rPr lang="en-AU" dirty="0" smtClean="0">
                <a:latin typeface="Courier New"/>
                <a:cs typeface="Courier New"/>
              </a:rPr>
              <a:t>10</a:t>
            </a:r>
            <a:endParaRPr lang="en-AU" dirty="0">
              <a:latin typeface="Courier New"/>
              <a:cs typeface="Courier New"/>
            </a:endParaRP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1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9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</a:t>
            </a:r>
            <a:r>
              <a:rPr lang="en-US" sz="2800" dirty="0" smtClean="0"/>
              <a:t>PYTHON </a:t>
            </a:r>
            <a:r>
              <a:rPr lang="en-US" sz="2800" dirty="0"/>
              <a:t>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</a:t>
            </a:r>
            <a:r>
              <a:rPr lang="en-US" dirty="0" smtClean="0"/>
              <a:t>– Fundamental</a:t>
            </a:r>
            <a:r>
              <a:rPr lang="en-US" dirty="0"/>
              <a:t>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944697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</a:t>
            </a:r>
            <a:r>
              <a:rPr lang="en-US" i="1" dirty="0" smtClean="0"/>
              <a:t>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 smtClean="0"/>
              <a:t>console</a:t>
            </a:r>
            <a:endParaRPr lang="en-US" i="1" dirty="0"/>
          </a:p>
          <a:p>
            <a:pPr lvl="1"/>
            <a:r>
              <a:rPr lang="en-US" i="1" dirty="0"/>
              <a:t>File I/O</a:t>
            </a:r>
            <a:r>
              <a:rPr lang="en-US" dirty="0"/>
              <a:t>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11171814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input/output methods beyond this course:</a:t>
            </a:r>
          </a:p>
          <a:p>
            <a:pPr lvl="1"/>
            <a:r>
              <a:rPr lang="en-US" sz="2000" dirty="0"/>
              <a:t>Microcontroller pins (GPIO – in ENGG1500 and ELEC1710)</a:t>
            </a:r>
          </a:p>
          <a:p>
            <a:pPr lvl="1"/>
            <a:r>
              <a:rPr lang="en-US" sz="2000" dirty="0"/>
              <a:t>Embedded systems communication standards, </a:t>
            </a:r>
            <a:r>
              <a:rPr lang="en-US" sz="2000" dirty="0" smtClean="0"/>
              <a:t>covered </a:t>
            </a:r>
            <a:r>
              <a:rPr lang="en-US" sz="2000" dirty="0"/>
              <a:t>in ELEC2720, ELEC3730, MCHA-something</a:t>
            </a:r>
          </a:p>
          <a:p>
            <a:pPr lvl="2"/>
            <a:r>
              <a:rPr lang="en-US" dirty="0"/>
              <a:t>I2C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UART</a:t>
            </a:r>
          </a:p>
          <a:p>
            <a:pPr lvl="1"/>
            <a:r>
              <a:rPr lang="en-US" sz="2000" dirty="0"/>
              <a:t>TCP/IP networking</a:t>
            </a:r>
          </a:p>
          <a:p>
            <a:pPr lvl="1"/>
            <a:r>
              <a:rPr lang="en-US" sz="2000" dirty="0"/>
              <a:t>USB devices</a:t>
            </a:r>
          </a:p>
          <a:p>
            <a:pPr lvl="1"/>
            <a:r>
              <a:rPr lang="en-US" sz="2000" dirty="0"/>
              <a:t>Loads of others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95" y="3933825"/>
            <a:ext cx="7997957" cy="19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</a:t>
            </a:r>
            <a:r>
              <a:rPr lang="en-US" i="1" dirty="0" smtClean="0"/>
              <a:t>sensitive</a:t>
            </a:r>
            <a:endParaRPr lang="en-US" dirty="0"/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</a:t>
            </a:r>
            <a:r>
              <a:rPr lang="en-US" dirty="0" smtClean="0">
                <a:cs typeface="Courier New"/>
              </a:rPr>
              <a:t>converts </a:t>
            </a:r>
            <a:r>
              <a:rPr lang="en-US" dirty="0" smtClean="0">
                <a:cs typeface="Courier New"/>
              </a:rPr>
              <a:t>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 smtClean="0">
                <a:cs typeface="Courier New"/>
              </a:rPr>
              <a:t>number </a:t>
            </a:r>
            <a:r>
              <a:rPr lang="en-US" dirty="0" smtClean="0">
                <a:cs typeface="Courier New"/>
              </a:rPr>
              <a:t>13</a:t>
            </a:r>
            <a:endParaRPr lang="en-US" dirty="0">
              <a:cs typeface="Courier New"/>
            </a:endParaRP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</a:t>
            </a:r>
            <a:r>
              <a:rPr lang="en-US" dirty="0" smtClean="0"/>
              <a:t>Concept: 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</a:t>
            </a:r>
            <a:r>
              <a:rPr lang="en-US" dirty="0" smtClean="0">
                <a:latin typeface="Courier New"/>
                <a:cs typeface="Courier New"/>
              </a:rPr>
              <a:t>2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</a:t>
            </a:r>
            <a:r>
              <a:rPr lang="en-US" dirty="0" smtClean="0">
                <a:latin typeface="Courier New"/>
                <a:cs typeface="Courier New"/>
              </a:rPr>
              <a:t>b</a:t>
            </a:r>
            <a:endParaRPr lang="en-US" dirty="0"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the keyboard (from the “Python console”)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the </a:t>
            </a:r>
            <a:r>
              <a:rPr lang="en-US" dirty="0">
                <a:cs typeface="Courier New"/>
              </a:rPr>
              <a:t>P</a:t>
            </a:r>
            <a:r>
              <a:rPr lang="en-US" dirty="0" smtClean="0">
                <a:cs typeface="Courier New"/>
              </a:rPr>
              <a:t>ython </a:t>
            </a:r>
            <a:r>
              <a:rPr lang="en-US" dirty="0">
                <a:cs typeface="Courier New"/>
              </a:rPr>
              <a:t>console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the Python console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CE01-9DD3-4589-AB0D-BC3947E5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E205-D871-4B22-9EB9-379D9A9F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0125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Install PyCharm “Community” edition</a:t>
            </a:r>
          </a:p>
          <a:p>
            <a:pPr lvl="1"/>
            <a:r>
              <a:rPr lang="en-US" dirty="0"/>
              <a:t>Download from: </a:t>
            </a:r>
            <a:r>
              <a:rPr lang="en-US" dirty="0">
                <a:hlinkClick r:id="rId2"/>
              </a:rPr>
              <a:t>https://www.jetbrains.com/pycharm/download/</a:t>
            </a:r>
            <a:endParaRPr lang="en-US" dirty="0"/>
          </a:p>
          <a:p>
            <a:pPr lvl="1"/>
            <a:r>
              <a:rPr lang="en-US" dirty="0"/>
              <a:t>Installation details in Week 1 lab </a:t>
            </a:r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Brenton has put together a short video stepping through </a:t>
            </a:r>
            <a:r>
              <a:rPr lang="en-US" dirty="0" err="1" smtClean="0"/>
              <a:t>PyCharm</a:t>
            </a:r>
            <a:r>
              <a:rPr lang="en-US" dirty="0"/>
              <a:t> installation: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bit.ly/3blcsoK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Read textbook Chapter 1: </a:t>
            </a:r>
          </a:p>
          <a:p>
            <a:pPr lvl="1"/>
            <a:r>
              <a:rPr lang="en-US" dirty="0"/>
              <a:t>Direct link: </a:t>
            </a:r>
            <a:r>
              <a:rPr lang="en-US" dirty="0">
                <a:hlinkClick r:id="rId4"/>
              </a:rPr>
              <a:t>https://link.springer.com/book/10.1007%2F978-3-030-16877-3</a:t>
            </a:r>
            <a:endParaRPr lang="en-US" dirty="0"/>
          </a:p>
          <a:p>
            <a:pPr lvl="1"/>
            <a:r>
              <a:rPr lang="en-US" dirty="0"/>
              <a:t>Run examples as you go!</a:t>
            </a:r>
          </a:p>
          <a:p>
            <a:r>
              <a:rPr lang="en-US" dirty="0"/>
              <a:t>Read Week 1 lab notes</a:t>
            </a:r>
          </a:p>
          <a:p>
            <a:r>
              <a:rPr lang="en-US" dirty="0"/>
              <a:t>Attend your on-campus and Zoom labs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9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</a:t>
            </a:r>
            <a:r>
              <a:rPr lang="en-US" b="1" dirty="0" smtClean="0"/>
              <a:t>19 March</a:t>
            </a:r>
            <a:endParaRPr lang="en-US" b="1" dirty="0"/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</a:t>
            </a:r>
            <a:r>
              <a:rPr lang="en-US" dirty="0" smtClean="0"/>
              <a:t>20 March and 4 June </a:t>
            </a:r>
            <a:r>
              <a:rPr lang="en-US" dirty="0"/>
              <a:t>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12:00:01am </a:t>
            </a:r>
            <a:r>
              <a:rPr lang="en-US" dirty="0" smtClean="0"/>
              <a:t>on </a:t>
            </a:r>
            <a:r>
              <a:rPr lang="en-US" b="1" dirty="0" smtClean="0"/>
              <a:t>5 June </a:t>
            </a:r>
            <a:r>
              <a:rPr lang="en-US" dirty="0" smtClean="0"/>
              <a:t>or </a:t>
            </a:r>
            <a:r>
              <a:rPr lang="en-US" dirty="0"/>
              <a:t>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46712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1</a:t>
            </a:r>
            <a:r>
              <a:rPr lang="en-US" sz="2400" dirty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Week </a:t>
            </a:r>
            <a:r>
              <a:rPr lang="en-US" sz="2400" dirty="0"/>
              <a:t>4,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Mid-semester </a:t>
            </a:r>
            <a:r>
              <a:rPr lang="en-US" sz="2400" dirty="0" smtClean="0"/>
              <a:t>quiz</a:t>
            </a:r>
            <a:r>
              <a:rPr lang="en-US" sz="2400" dirty="0"/>
              <a:t>				Week 6,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1 </a:t>
            </a:r>
            <a:r>
              <a:rPr lang="en-US" sz="2400" dirty="0"/>
              <a:t>	Week 7,	</a:t>
            </a:r>
            <a:r>
              <a:rPr lang="en-US" sz="2400" dirty="0" smtClean="0"/>
              <a:t>		20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2 </a:t>
            </a:r>
            <a:r>
              <a:rPr lang="en-US" sz="2400" dirty="0"/>
              <a:t>		Week 9,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3 </a:t>
            </a:r>
            <a:r>
              <a:rPr lang="en-US" sz="2400" dirty="0"/>
              <a:t>		Week 11,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2 </a:t>
            </a:r>
            <a:r>
              <a:rPr lang="en-US" sz="2400" dirty="0"/>
              <a:t>	Week 13,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Final </a:t>
            </a:r>
            <a:r>
              <a:rPr lang="en-US" sz="2400" dirty="0" smtClean="0"/>
              <a:t>Exam </a:t>
            </a:r>
            <a:r>
              <a:rPr lang="en-US" sz="2400" dirty="0"/>
              <a:t>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213</TotalTime>
  <Words>2963</Words>
  <Application>Microsoft Office PowerPoint</Application>
  <PresentationFormat>Widescreen</PresentationFormat>
  <Paragraphs>434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Century Gothic</vt:lpstr>
      <vt:lpstr>Courier New</vt:lpstr>
      <vt:lpstr>Gill Sans MT</vt:lpstr>
      <vt:lpstr>Times New Roman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 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Steven Weller</cp:lastModifiedBy>
  <cp:revision>95</cp:revision>
  <dcterms:created xsi:type="dcterms:W3CDTF">2015-09-22T16:57:55Z</dcterms:created>
  <dcterms:modified xsi:type="dcterms:W3CDTF">2021-02-21T02:42:26Z</dcterms:modified>
</cp:coreProperties>
</file>